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84" r:id="rId5"/>
    <p:sldId id="285" r:id="rId6"/>
    <p:sldId id="264" r:id="rId7"/>
    <p:sldId id="286" r:id="rId8"/>
    <p:sldId id="267" r:id="rId9"/>
    <p:sldId id="268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302" r:id="rId18"/>
    <p:sldId id="296" r:id="rId19"/>
    <p:sldId id="279" r:id="rId20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681"/>
    <a:srgbClr val="339966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2" autoAdjust="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9F48E-8C56-4CDD-90C1-165AE2168C62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5C13A-1130-412E-BA65-A887854A4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475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7ADDE-FF6D-4A29-A910-D25FF0F50530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F196F-6479-49D3-8CEB-E74738056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" y="0"/>
            <a:ext cx="9142566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333624"/>
            <a:ext cx="7772400" cy="828676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62300"/>
            <a:ext cx="6400800" cy="6858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822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" y="0"/>
            <a:ext cx="9142566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70679"/>
            <a:ext cx="5638800" cy="1225021"/>
          </a:xfrm>
        </p:spPr>
        <p:txBody>
          <a:bodyPr anchor="b" anchorCtr="0">
            <a:noAutofit/>
          </a:bodyPr>
          <a:lstStyle>
            <a:lvl1pPr algn="l">
              <a:defRPr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59200"/>
            <a:ext cx="5486400" cy="13843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423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600"/>
              </a:spcBef>
              <a:buClr>
                <a:schemeClr val="tx2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2"/>
              </a:buCl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273" y="5398756"/>
            <a:ext cx="2133600" cy="304271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2344" y="5398227"/>
            <a:ext cx="2581656" cy="304271"/>
          </a:xfrm>
        </p:spPr>
        <p:txBody>
          <a:bodyPr vert="horz" lIns="91440" tIns="45720" rIns="91440" bIns="45720" rtlCol="0" anchor="ctr"/>
          <a:lstStyle>
            <a:lvl1pPr algn="r">
              <a:defRPr lang="en-US" sz="1000" smtClean="0">
                <a:solidFill>
                  <a:schemeClr val="bg1"/>
                </a:solidFill>
              </a:defRPr>
            </a:lvl1pPr>
          </a:lstStyle>
          <a:p>
            <a:fld id="{461C3A22-55EB-4C03-94E7-1B9314DBFF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6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" y="0"/>
            <a:ext cx="9142566" cy="571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73" y="190500"/>
            <a:ext cx="8686800" cy="68580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768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C3A22-55EB-4C03-94E7-1B9314DB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3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C782E-47E7-4FAE-A595-271F0CE30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0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" y="0"/>
            <a:ext cx="9142566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-29391"/>
            <a:ext cx="8229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87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201738" lvl="2" indent="-287338" algn="l" defTabSz="914400" rtl="0" eaLnBrk="1" latinLnBrk="0" hangingPunct="1">
              <a:spcBef>
                <a:spcPts val="800"/>
              </a:spcBef>
              <a:buClr>
                <a:schemeClr val="tx2"/>
              </a:buClr>
              <a:buFont typeface="Arial" panose="020B0604020202020204" pitchFamily="34" charset="0"/>
              <a:buChar char="−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&gt;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909" y="538133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799" y="5389518"/>
            <a:ext cx="45648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61C3A22-55EB-4C03-94E7-1B9314DB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3600" b="1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Clr>
          <a:srgbClr val="007681"/>
        </a:buClr>
        <a:buSzPct val="125000"/>
        <a:buFont typeface="Wingdings" panose="05000000000000000000" pitchFamily="2" charset="2"/>
        <a:buChar char="§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ts val="1000"/>
        </a:spcBef>
        <a:buClr>
          <a:srgbClr val="007681"/>
        </a:buClr>
        <a:buSzPct val="110000"/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1738" indent="-287338" algn="l" defTabSz="914400" rtl="0" eaLnBrk="1" latinLnBrk="0" hangingPunct="1">
        <a:spcBef>
          <a:spcPts val="800"/>
        </a:spcBef>
        <a:buClr>
          <a:srgbClr val="007681"/>
        </a:buClr>
        <a:buFont typeface="Arial" panose="020B0604020202020204" pitchFamily="34" charset="0"/>
        <a:buChar char="−"/>
        <a:defRPr lang="en-US" sz="22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681"/>
        </a:buClr>
        <a:buSzPct val="85000"/>
        <a:buFont typeface="Arial" panose="020B0604020202020204" pitchFamily="34" charset="0"/>
        <a:buChar char="&gt;"/>
        <a:defRPr lang="en-US" sz="20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ts val="300"/>
        </a:spcBef>
        <a:buClr>
          <a:srgbClr val="007681"/>
        </a:buClr>
        <a:buFont typeface="Arial" panose="020B0604020202020204" pitchFamily="34" charset="0"/>
        <a:buChar char="»"/>
        <a:defRPr lang="en-US" sz="18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latin typeface="Verdana" pitchFamily="34" charset="0"/>
              </a:rPr>
            </a:br>
            <a:br>
              <a:rPr lang="en-US" dirty="0">
                <a:latin typeface="Verdana" pitchFamily="34" charset="0"/>
              </a:rPr>
            </a:br>
            <a:r>
              <a:rPr lang="en-US" dirty="0">
                <a:latin typeface="Verdana" pitchFamily="34" charset="0"/>
              </a:rPr>
              <a:t>The Property Tax</a:t>
            </a:r>
            <a:br>
              <a:rPr lang="en-US" dirty="0">
                <a:latin typeface="Verdana" pitchFamily="34" charset="0"/>
              </a:rPr>
            </a:br>
            <a:br>
              <a:rPr lang="en-US" u="sng" dirty="0">
                <a:latin typeface="Verdana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9844"/>
            <a:ext cx="7924800" cy="41910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b="1" u="sng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sz="2500" b="1"/>
              <a:t>Administered locally</a:t>
            </a:r>
          </a:p>
          <a:p>
            <a:r>
              <a:rPr lang="en-US" sz="2500" b="1"/>
              <a:t>All revenues go to support local services (towns, cities, counties, schools, special districts); none to the state or federal governments</a:t>
            </a:r>
          </a:p>
          <a:p>
            <a:r>
              <a:rPr lang="en-US" sz="2500" b="1"/>
              <a:t>Based on the </a:t>
            </a:r>
            <a:r>
              <a:rPr lang="en-US" sz="2500" b="1" u="sng"/>
              <a:t>value</a:t>
            </a:r>
            <a:r>
              <a:rPr lang="en-US" sz="2500" b="1"/>
              <a:t> of real property </a:t>
            </a:r>
          </a:p>
          <a:p>
            <a:r>
              <a:rPr lang="en-US" sz="2500" b="1"/>
              <a:t>Ad Valorem (At Value)</a:t>
            </a:r>
          </a:p>
          <a:p>
            <a:r>
              <a:rPr lang="en-US" sz="2500" b="1"/>
              <a:t>The only form of taxation that provides the taxpayer the opportunity to dispute the base assessments.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92C7A809-9891-4E85-89A3-0EAF6C0934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899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0"/>
            <a:ext cx="6731000" cy="8001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4305036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ct val="20000"/>
              </a:spcBef>
            </a:pPr>
            <a:r>
              <a:rPr lang="en-US" sz="2333" b="1" dirty="0"/>
              <a:t>Reassessment is a systematic review of all locally assessed parcels to assure that all assessments are at a stated uniform percentage of value as of the valuation date of the assessment roll upon which the assessments appear  (RPTL 102)</a:t>
            </a:r>
          </a:p>
          <a:p>
            <a:pPr marL="285739" lvl="1" indent="-285739">
              <a:spcBef>
                <a:spcPct val="20000"/>
              </a:spcBef>
              <a:buNone/>
            </a:pPr>
            <a:endParaRPr lang="en-US" sz="2333" b="1" dirty="0"/>
          </a:p>
          <a:p>
            <a:pPr marL="342900" lvl="1" indent="-342900">
              <a:spcBef>
                <a:spcPct val="20000"/>
              </a:spcBef>
            </a:pPr>
            <a:r>
              <a:rPr lang="en-US" sz="2333" b="1" dirty="0"/>
              <a:t>The assessments for all properties are reset to current market value on a given assessment roll</a:t>
            </a:r>
          </a:p>
          <a:p>
            <a:pPr marL="285739" lvl="1" indent="-285739">
              <a:spcBef>
                <a:spcPct val="20000"/>
              </a:spcBef>
              <a:buNone/>
            </a:pPr>
            <a:endParaRPr lang="en-US" sz="2333" b="1" dirty="0"/>
          </a:p>
          <a:p>
            <a:pPr marL="342900" lvl="1" indent="-342900">
              <a:spcBef>
                <a:spcPct val="20000"/>
              </a:spcBef>
            </a:pPr>
            <a:r>
              <a:rPr lang="en-US" b="1" dirty="0">
                <a:latin typeface="Arial" charset="0"/>
              </a:rPr>
              <a:t>The terms 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reassessment, revaluation</a:t>
            </a:r>
            <a:r>
              <a:rPr lang="en-US" b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and 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update</a:t>
            </a:r>
            <a:r>
              <a:rPr lang="en-US" b="1" dirty="0">
                <a:latin typeface="Arial" charset="0"/>
              </a:rPr>
              <a:t> are synonymous</a:t>
            </a:r>
            <a:endParaRPr lang="en-US" sz="2333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C7A809-9891-4E85-89A3-0EAF6C09343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77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7302500" cy="8001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32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Reassessment – What it Does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76300"/>
            <a:ext cx="8305800" cy="45085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75000"/>
              </a:spcBef>
              <a:buFontTx/>
              <a:buNone/>
            </a:pPr>
            <a:r>
              <a:rPr lang="en-US" sz="3333" b="1" dirty="0"/>
              <a:t>Reassessment provides multiple benefits:</a:t>
            </a:r>
          </a:p>
          <a:p>
            <a:pPr lvl="1">
              <a:lnSpc>
                <a:spcPct val="170000"/>
              </a:lnSpc>
              <a:spcBef>
                <a:spcPct val="15000"/>
              </a:spcBef>
              <a:buFont typeface="Wingdings" pitchFamily="2" charset="2"/>
              <a:buChar char="ü"/>
            </a:pPr>
            <a:r>
              <a:rPr lang="en-US" sz="3400" b="1" dirty="0"/>
              <a:t>EQUITY </a:t>
            </a:r>
          </a:p>
          <a:p>
            <a:pPr marL="1095331" lvl="2" indent="-380985">
              <a:spcBef>
                <a:spcPct val="15000"/>
              </a:spcBef>
              <a:buFont typeface="Wingdings" pitchFamily="2" charset="2"/>
              <a:buChar char="§"/>
            </a:pPr>
            <a:r>
              <a:rPr lang="en-US" sz="3400" b="1" dirty="0"/>
              <a:t>Property owners pay only their fair share of taxes</a:t>
            </a:r>
          </a:p>
          <a:p>
            <a:pPr marL="1095331" lvl="2" indent="-380985">
              <a:spcBef>
                <a:spcPct val="15000"/>
              </a:spcBef>
              <a:buFont typeface="Wingdings" pitchFamily="2" charset="2"/>
              <a:buChar char="§"/>
            </a:pPr>
            <a:r>
              <a:rPr lang="en-US" sz="3400" b="1" dirty="0"/>
              <a:t>Tax burden distributed fairly within the municipality</a:t>
            </a:r>
          </a:p>
          <a:p>
            <a:pPr lvl="1">
              <a:lnSpc>
                <a:spcPct val="170000"/>
              </a:lnSpc>
              <a:spcBef>
                <a:spcPct val="15000"/>
              </a:spcBef>
              <a:buFont typeface="Wingdings" pitchFamily="2" charset="2"/>
              <a:buChar char="ü"/>
            </a:pPr>
            <a:r>
              <a:rPr lang="en-US" sz="3400" b="1" dirty="0"/>
              <a:t>TRANSPARENCY</a:t>
            </a:r>
          </a:p>
          <a:p>
            <a:pPr lvl="2">
              <a:spcBef>
                <a:spcPct val="15000"/>
              </a:spcBef>
              <a:buFont typeface="Wingdings" pitchFamily="2" charset="2"/>
              <a:buChar char="§"/>
            </a:pPr>
            <a:r>
              <a:rPr lang="en-US" sz="3400" b="1" dirty="0"/>
              <a:t>  Increased taxpayer confidence and understanding  of the system</a:t>
            </a:r>
          </a:p>
          <a:p>
            <a:pPr lvl="2">
              <a:spcBef>
                <a:spcPct val="15000"/>
              </a:spcBef>
              <a:buFont typeface="Wingdings" pitchFamily="2" charset="2"/>
              <a:buChar char="§"/>
            </a:pPr>
            <a:r>
              <a:rPr lang="en-US" sz="3400" b="1" dirty="0"/>
              <a:t>  Far easier for taxpayers to understand market value assessments </a:t>
            </a:r>
          </a:p>
          <a:p>
            <a:pPr lvl="1">
              <a:lnSpc>
                <a:spcPct val="170000"/>
              </a:lnSpc>
              <a:spcBef>
                <a:spcPct val="15000"/>
              </a:spcBef>
              <a:buFont typeface="Wingdings" pitchFamily="2" charset="2"/>
              <a:buChar char="ü"/>
            </a:pPr>
            <a:r>
              <a:rPr lang="en-US" sz="3400" b="1" dirty="0"/>
              <a:t>TAX NEUTRAL</a:t>
            </a:r>
          </a:p>
          <a:p>
            <a:pPr lvl="2">
              <a:lnSpc>
                <a:spcPct val="120000"/>
              </a:lnSpc>
              <a:spcBef>
                <a:spcPct val="15000"/>
              </a:spcBef>
              <a:buFont typeface="Wingdings" pitchFamily="2" charset="2"/>
              <a:buChar char="§"/>
            </a:pPr>
            <a:r>
              <a:rPr lang="en-US" sz="3400" b="1" dirty="0"/>
              <a:t>  Absent other budget increases, the total tax raised is unchanged </a:t>
            </a:r>
          </a:p>
          <a:p>
            <a:pPr lvl="2">
              <a:lnSpc>
                <a:spcPct val="120000"/>
              </a:lnSpc>
              <a:spcBef>
                <a:spcPct val="15000"/>
              </a:spcBef>
              <a:buFont typeface="Wingdings" pitchFamily="2" charset="2"/>
              <a:buChar char="§"/>
            </a:pPr>
            <a:endParaRPr lang="en-US" sz="3400" b="1" dirty="0"/>
          </a:p>
          <a:p>
            <a:pPr lvl="1">
              <a:lnSpc>
                <a:spcPct val="120000"/>
              </a:lnSpc>
              <a:spcBef>
                <a:spcPct val="15000"/>
              </a:spcBef>
              <a:buFont typeface="Wingdings" panose="05000000000000000000" pitchFamily="2" charset="2"/>
              <a:buChar char="ü"/>
            </a:pPr>
            <a:r>
              <a:rPr lang="en-US" sz="3400" b="1" dirty="0"/>
              <a:t>REDUCED LITIGATION</a:t>
            </a:r>
          </a:p>
          <a:p>
            <a:pPr lvl="2">
              <a:lnSpc>
                <a:spcPct val="120000"/>
              </a:lnSpc>
              <a:spcBef>
                <a:spcPct val="15000"/>
              </a:spcBef>
              <a:buFont typeface="Wingdings" pitchFamily="2" charset="2"/>
              <a:buChar char="§"/>
            </a:pPr>
            <a:r>
              <a:rPr lang="en-US" sz="3400" b="1" dirty="0"/>
              <a:t>  Fewer court cases and “tax certiorari” refunds; updated data and values make roll easier to defend</a:t>
            </a:r>
          </a:p>
          <a:p>
            <a:pPr lvl="1">
              <a:spcBef>
                <a:spcPct val="15000"/>
              </a:spcBef>
              <a:buNone/>
            </a:pPr>
            <a:endParaRPr lang="en-US" sz="2583" b="1" dirty="0"/>
          </a:p>
          <a:p>
            <a:pPr lvl="1">
              <a:spcBef>
                <a:spcPct val="15000"/>
              </a:spcBef>
              <a:buNone/>
            </a:pPr>
            <a:endParaRPr lang="en-US" sz="2583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C7A809-9891-4E85-89A3-0EAF6C09343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9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7302500" cy="9525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Reassessment – What it Does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52500"/>
            <a:ext cx="8534400" cy="45085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75000"/>
              </a:spcBef>
              <a:buFontTx/>
              <a:buNone/>
            </a:pPr>
            <a:r>
              <a:rPr lang="en-US" sz="2200" b="1" dirty="0"/>
              <a:t>Reassessment provides multiple benefits:</a:t>
            </a:r>
          </a:p>
          <a:p>
            <a:pPr lvl="1">
              <a:lnSpc>
                <a:spcPct val="170000"/>
              </a:lnSpc>
              <a:spcBef>
                <a:spcPct val="15000"/>
              </a:spcBef>
              <a:buFont typeface="Wingdings" pitchFamily="2" charset="2"/>
              <a:buChar char="ü"/>
            </a:pPr>
            <a:r>
              <a:rPr lang="en-US" sz="2200" b="1" dirty="0"/>
              <a:t>EQUALIZATION RATE</a:t>
            </a:r>
          </a:p>
          <a:p>
            <a:pPr lvl="2">
              <a:lnSpc>
                <a:spcPct val="120000"/>
              </a:lnSpc>
              <a:spcBef>
                <a:spcPct val="15000"/>
              </a:spcBef>
              <a:buFont typeface="Wingdings" pitchFamily="2" charset="2"/>
              <a:buChar char="§"/>
            </a:pPr>
            <a:r>
              <a:rPr lang="en-US" b="1" dirty="0"/>
              <a:t>  Reassessments  conducted according to national standards receive 100% equalization rate</a:t>
            </a:r>
          </a:p>
          <a:p>
            <a:pPr lvl="2">
              <a:lnSpc>
                <a:spcPct val="120000"/>
              </a:lnSpc>
              <a:spcBef>
                <a:spcPct val="15000"/>
              </a:spcBef>
              <a:buFont typeface="Wingdings" pitchFamily="2" charset="2"/>
              <a:buChar char="§"/>
            </a:pPr>
            <a:r>
              <a:rPr lang="en-US" b="1" dirty="0"/>
              <a:t>  ORPTS monitors reassessment</a:t>
            </a:r>
          </a:p>
          <a:p>
            <a:pPr lvl="1">
              <a:lnSpc>
                <a:spcPct val="170000"/>
              </a:lnSpc>
              <a:spcBef>
                <a:spcPct val="15000"/>
              </a:spcBef>
              <a:buFont typeface="Wingdings" pitchFamily="2" charset="2"/>
              <a:buChar char="ü"/>
            </a:pPr>
            <a:r>
              <a:rPr lang="en-US" sz="2200" b="1" dirty="0"/>
              <a:t>STATE AID</a:t>
            </a:r>
          </a:p>
          <a:p>
            <a:pPr lvl="2">
              <a:lnSpc>
                <a:spcPct val="120000"/>
              </a:lnSpc>
              <a:spcBef>
                <a:spcPct val="15000"/>
              </a:spcBef>
              <a:buFont typeface="Wingdings" pitchFamily="2" charset="2"/>
              <a:buChar char="§"/>
            </a:pPr>
            <a:r>
              <a:rPr lang="en-US" b="1" dirty="0"/>
              <a:t>  Up to $5/parcel in the year of a full reappraisal</a:t>
            </a:r>
          </a:p>
          <a:p>
            <a:pPr lvl="1">
              <a:spcBef>
                <a:spcPct val="15000"/>
              </a:spcBef>
              <a:buNone/>
            </a:pPr>
            <a:endParaRPr lang="en-US" sz="2583" b="1" dirty="0"/>
          </a:p>
          <a:p>
            <a:pPr lvl="1">
              <a:spcBef>
                <a:spcPct val="15000"/>
              </a:spcBef>
              <a:buNone/>
            </a:pPr>
            <a:r>
              <a:rPr lang="en-US" sz="3083" b="1" i="1" dirty="0"/>
              <a:t>Regular reassessment at market value is the only way to ensure that </a:t>
            </a:r>
            <a:r>
              <a:rPr lang="en-US" sz="3083" b="1" i="1" u="sng" dirty="0"/>
              <a:t>all</a:t>
            </a:r>
            <a:r>
              <a:rPr lang="en-US" sz="3083" b="1" i="1" dirty="0"/>
              <a:t> taxpayers pay </a:t>
            </a:r>
            <a:r>
              <a:rPr lang="en-US" sz="3083" b="1" i="1" u="sng" dirty="0"/>
              <a:t>only</a:t>
            </a:r>
            <a:r>
              <a:rPr lang="en-US" sz="3083" b="1" i="1" dirty="0"/>
              <a:t> their fair share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C7A809-9891-4E85-89A3-0EAF6C09343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20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152400" y="254000"/>
            <a:ext cx="8915400" cy="584775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1" hangingPunct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Reassessment –What It Does Not Do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838200" y="1257300"/>
            <a:ext cx="68453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13809" indent="-523854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Generate additional revenue</a:t>
            </a:r>
          </a:p>
          <a:p>
            <a:pPr marL="89955">
              <a:spcBef>
                <a:spcPct val="50000"/>
              </a:spcBef>
              <a:buClr>
                <a:schemeClr val="accent1"/>
              </a:buClr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613809" indent="-523854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Prevent tax shifts</a:t>
            </a:r>
          </a:p>
          <a:p>
            <a:pPr marL="613809" indent="-523854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q"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613809" indent="-523854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Compensate taxpayers for prior inequities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64FFD3-D717-454D-AB65-E1BC2072C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C782E-47E7-4FAE-A595-271F0CE3035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12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/>
              <a:t>Reassessment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70709"/>
            <a:ext cx="8382000" cy="402962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Calculation of Property Taxes</a:t>
            </a:r>
          </a:p>
          <a:p>
            <a:pPr lvl="1"/>
            <a:r>
              <a:rPr lang="en-US" dirty="0"/>
              <a:t>Amount </a:t>
            </a:r>
            <a:r>
              <a:rPr lang="en-US" b="1" dirty="0"/>
              <a:t>of </a:t>
            </a:r>
            <a:r>
              <a:rPr lang="en-US" b="1" dirty="0">
                <a:solidFill>
                  <a:schemeClr val="hlink"/>
                </a:solidFill>
              </a:rPr>
              <a:t>City </a:t>
            </a:r>
            <a:r>
              <a:rPr lang="en-US" b="1" dirty="0"/>
              <a:t>Tax Levy  		  </a:t>
            </a:r>
            <a:r>
              <a:rPr lang="en-US" b="1" dirty="0">
                <a:solidFill>
                  <a:schemeClr val="hlink"/>
                </a:solidFill>
              </a:rPr>
              <a:t>$20 Million</a:t>
            </a:r>
          </a:p>
          <a:p>
            <a:pPr marL="57150" indent="0">
              <a:buNone/>
            </a:pPr>
            <a:r>
              <a:rPr lang="en-US" sz="2400" b="1" dirty="0">
                <a:solidFill>
                  <a:schemeClr val="hlink"/>
                </a:solidFill>
              </a:rPr>
              <a:t>Before Reassessment</a:t>
            </a:r>
            <a:r>
              <a:rPr lang="en-US" sz="2400" dirty="0">
                <a:solidFill>
                  <a:schemeClr val="hlink"/>
                </a:solidFill>
              </a:rPr>
              <a:t>:</a:t>
            </a:r>
            <a:endParaRPr lang="en-US" sz="2400" dirty="0"/>
          </a:p>
          <a:p>
            <a:pPr lvl="1"/>
            <a:r>
              <a:rPr lang="en-US" dirty="0"/>
              <a:t>Divided by Taxable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  Assessed Value 		       </a:t>
            </a:r>
            <a:r>
              <a:rPr lang="en-US" dirty="0">
                <a:solidFill>
                  <a:schemeClr val="hlink"/>
                </a:solidFill>
              </a:rPr>
              <a:t>$1,000,000,000</a:t>
            </a:r>
            <a:endParaRPr lang="en-US" dirty="0"/>
          </a:p>
          <a:p>
            <a:pPr lvl="1"/>
            <a:r>
              <a:rPr lang="en-US" dirty="0"/>
              <a:t>Equals </a:t>
            </a:r>
            <a:r>
              <a:rPr lang="en-US" dirty="0">
                <a:solidFill>
                  <a:srgbClr val="007681"/>
                </a:solidFill>
              </a:rPr>
              <a:t>Tax Rate </a:t>
            </a:r>
            <a:r>
              <a:rPr lang="en-US" dirty="0"/>
              <a:t>	   		</a:t>
            </a:r>
            <a:r>
              <a:rPr lang="en-US" sz="2600" dirty="0">
                <a:solidFill>
                  <a:schemeClr val="accent6">
                    <a:lumMod val="75000"/>
                  </a:schemeClr>
                </a:solidFill>
              </a:rPr>
              <a:t>$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20 per $1000</a:t>
            </a:r>
          </a:p>
          <a:p>
            <a:pPr marL="57150" indent="0">
              <a:buNone/>
            </a:pPr>
            <a:r>
              <a:rPr lang="en-US" sz="2400" b="1" dirty="0">
                <a:solidFill>
                  <a:schemeClr val="hlink"/>
                </a:solidFill>
              </a:rPr>
              <a:t>After Reassessment</a:t>
            </a:r>
            <a:r>
              <a:rPr lang="en-US" sz="2400" dirty="0">
                <a:solidFill>
                  <a:schemeClr val="hlink"/>
                </a:solidFill>
              </a:rPr>
              <a:t>:</a:t>
            </a:r>
            <a:endParaRPr lang="en-US" sz="2400" dirty="0"/>
          </a:p>
          <a:p>
            <a:pPr lvl="1"/>
            <a:r>
              <a:rPr lang="en-US" dirty="0"/>
              <a:t>Divided by Taxable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  Assessed Value 		       </a:t>
            </a:r>
            <a:r>
              <a:rPr lang="en-US" dirty="0">
                <a:solidFill>
                  <a:schemeClr val="hlink"/>
                </a:solidFill>
              </a:rPr>
              <a:t>$1,250,000,000</a:t>
            </a:r>
            <a:endParaRPr lang="en-US" dirty="0"/>
          </a:p>
          <a:p>
            <a:pPr lvl="1"/>
            <a:r>
              <a:rPr lang="en-US" dirty="0"/>
              <a:t>Equals </a:t>
            </a:r>
            <a:r>
              <a:rPr lang="en-US" dirty="0">
                <a:solidFill>
                  <a:srgbClr val="007681"/>
                </a:solidFill>
              </a:rPr>
              <a:t>Tax Rate </a:t>
            </a:r>
            <a:r>
              <a:rPr lang="en-US" dirty="0"/>
              <a:t>	   		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$ 16 per $1000</a:t>
            </a:r>
          </a:p>
          <a:p>
            <a:pPr marL="57150" indent="0">
              <a:buNone/>
            </a:pPr>
            <a:endParaRPr lang="en-US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3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952500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Steps in a Reassessment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16001"/>
            <a:ext cx="73787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Assessment Equity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Reassessment Decision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Analysis of Sales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Edit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Production and Review of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Notification of Preliminary Assessed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Informal 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File Tentative Assessment Roll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Grievance Day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A22C62-0D59-4E79-8199-F11394EAE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3A22-55EB-4C03-94E7-1B9314DBFF8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11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539690"/>
            <a:ext cx="8229600" cy="2438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000" b="1" dirty="0">
                <a:solidFill>
                  <a:schemeClr val="tx1"/>
                </a:solidFill>
              </a:rPr>
              <a:t>Regular reassessment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 is the only way to ensure that 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u="sng" dirty="0">
                <a:solidFill>
                  <a:schemeClr val="tx1"/>
                </a:solidFill>
              </a:rPr>
              <a:t>all</a:t>
            </a:r>
            <a:r>
              <a:rPr lang="en-US" altLang="en-US" sz="4000" b="1" dirty="0">
                <a:solidFill>
                  <a:schemeClr val="tx1"/>
                </a:solidFill>
              </a:rPr>
              <a:t> taxpayers </a:t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tx1"/>
                </a:solidFill>
              </a:rPr>
              <a:t>pay </a:t>
            </a:r>
            <a:r>
              <a:rPr lang="en-US" altLang="en-US" sz="4000" b="1" u="sng" dirty="0">
                <a:solidFill>
                  <a:schemeClr val="tx1"/>
                </a:solidFill>
              </a:rPr>
              <a:t>only</a:t>
            </a:r>
            <a:r>
              <a:rPr lang="en-US" altLang="en-US" sz="4000" b="1" dirty="0">
                <a:solidFill>
                  <a:schemeClr val="tx1"/>
                </a:solidFill>
              </a:rPr>
              <a:t> their fair share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921000"/>
            <a:ext cx="7315200" cy="523220"/>
          </a:xfrm>
          <a:noFill/>
        </p:spPr>
        <p:txBody>
          <a:bodyPr>
            <a:spAutoFit/>
          </a:bodyPr>
          <a:lstStyle/>
          <a:p>
            <a:pPr marL="0" indent="0" algn="ctr" eaLnBrk="1" hangingPunct="1">
              <a:spcBef>
                <a:spcPct val="50000"/>
              </a:spcBef>
              <a:buFontTx/>
              <a:buNone/>
            </a:pPr>
            <a:endParaRPr lang="en-US" altLang="en-US" sz="2800" b="1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572924-AB64-4EB8-AB13-10E2D7532A90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9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Verdana" pitchFamily="34" charset="0"/>
              </a:rPr>
              <a:t>The Property Tax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6300"/>
            <a:ext cx="7734300" cy="422883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NYS – a complex system</a:t>
            </a:r>
          </a:p>
          <a:p>
            <a:pPr lvl="1"/>
            <a:r>
              <a:rPr lang="en-US" b="1" dirty="0"/>
              <a:t>New York State contains 983 towns and cities that assess real property, as do 128 of the state’s 554 villages.</a:t>
            </a:r>
          </a:p>
          <a:p>
            <a:pPr lvl="1"/>
            <a:r>
              <a:rPr lang="en-US" b="1" dirty="0"/>
              <a:t>There are almost 700 school districts, most of which cross over municipal boundaries, creating a mosaic of 2,900 different school district segments.</a:t>
            </a:r>
          </a:p>
          <a:p>
            <a:pPr lvl="1"/>
            <a:r>
              <a:rPr lang="en-US" b="1" dirty="0"/>
              <a:t>Each municipality determines its own level of assessment.</a:t>
            </a:r>
          </a:p>
          <a:p>
            <a:pPr lvl="1"/>
            <a:r>
              <a:rPr lang="en-US" b="1" dirty="0"/>
              <a:t>No statutory reassessment cycle.</a:t>
            </a:r>
          </a:p>
          <a:p>
            <a:endParaRPr lang="en-US" b="1" dirty="0"/>
          </a:p>
          <a:p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C7A809-9891-4E85-89A3-0EAF6C09343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66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90500"/>
            <a:ext cx="7793038" cy="533400"/>
          </a:xfrm>
          <a:solidFill>
            <a:srgbClr val="7030A0"/>
          </a:solidFill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 of Assessment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876300"/>
            <a:ext cx="8001000" cy="4234128"/>
          </a:xfrm>
        </p:spPr>
        <p:txBody>
          <a:bodyPr>
            <a:normAutofit fontScale="77500" lnSpcReduction="20000"/>
          </a:bodyPr>
          <a:lstStyle/>
          <a:p>
            <a:pPr marL="563563" indent="-563563" algn="ctr" eaLnBrk="1" hangingPunct="1">
              <a:buFont typeface="Wingdings" pitchFamily="2" charset="2"/>
              <a:buNone/>
            </a:pPr>
            <a:endParaRPr lang="en-US" altLang="en-US" sz="3600" b="1" dirty="0">
              <a:solidFill>
                <a:schemeClr val="hlink"/>
              </a:solidFill>
            </a:endParaRPr>
          </a:p>
          <a:p>
            <a:pPr marL="563563" indent="-563563" algn="ctr" eaLnBrk="1" hangingPunct="1">
              <a:buFont typeface="Wingdings" pitchFamily="2" charset="2"/>
              <a:buNone/>
            </a:pPr>
            <a:endParaRPr lang="en-US" altLang="en-US" sz="3600" b="1" dirty="0">
              <a:solidFill>
                <a:schemeClr val="hlink"/>
              </a:solidFill>
            </a:endParaRPr>
          </a:p>
          <a:p>
            <a:pPr marL="563563" indent="-563563" algn="ctr" eaLnBrk="1" hangingPunct="1">
              <a:buFont typeface="Wingdings" pitchFamily="2" charset="2"/>
              <a:buNone/>
            </a:pPr>
            <a:endParaRPr lang="en-US" altLang="en-US" sz="3600" b="1" dirty="0">
              <a:solidFill>
                <a:schemeClr val="hlink"/>
              </a:solidFill>
            </a:endParaRPr>
          </a:p>
          <a:p>
            <a:pPr marL="563563" indent="-563563" algn="ctr" eaLnBrk="1" hangingPunct="1">
              <a:buFont typeface="Wingdings" pitchFamily="2" charset="2"/>
              <a:buNone/>
            </a:pPr>
            <a:r>
              <a:rPr lang="en-US" altLang="en-US" sz="4000" b="1" dirty="0">
                <a:solidFill>
                  <a:schemeClr val="hlink"/>
                </a:solidFill>
              </a:rPr>
              <a:t>RPTL 305</a:t>
            </a:r>
          </a:p>
          <a:p>
            <a:pPr marL="563563" indent="-563563"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3600" dirty="0"/>
              <a:t>	</a:t>
            </a:r>
            <a:r>
              <a:rPr lang="en-US" altLang="en-US" sz="3400" b="1" dirty="0">
                <a:solidFill>
                  <a:srgbClr val="007681"/>
                </a:solidFill>
              </a:rPr>
              <a:t>All real property in each assessing unit shall be assessed at a </a:t>
            </a:r>
            <a:r>
              <a:rPr lang="en-US" altLang="en-US" sz="3400" b="1" u="sng" dirty="0">
                <a:solidFill>
                  <a:srgbClr val="007681"/>
                </a:solidFill>
              </a:rPr>
              <a:t>uniform percentage of value</a:t>
            </a:r>
          </a:p>
          <a:p>
            <a:pPr marL="563563" indent="-563563" eaLnBrk="1" hangingPunct="1">
              <a:lnSpc>
                <a:spcPct val="120000"/>
              </a:lnSpc>
              <a:buFont typeface="Wingdings" pitchFamily="2" charset="2"/>
              <a:buNone/>
            </a:pPr>
            <a:endParaRPr lang="en-US" altLang="en-US" sz="900" dirty="0"/>
          </a:p>
          <a:p>
            <a:pPr marL="563563" indent="-563563" algn="ctr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altLang="en-US" sz="2800" dirty="0"/>
              <a:t>		</a:t>
            </a:r>
            <a:r>
              <a:rPr lang="en-US" altLang="en-US" sz="3000" dirty="0"/>
              <a:t>Uniform percentage of value is also referred to as </a:t>
            </a:r>
            <a:r>
              <a:rPr lang="en-US" altLang="en-US" sz="3000" b="1" dirty="0"/>
              <a:t>L</a:t>
            </a:r>
            <a:r>
              <a:rPr lang="en-US" altLang="en-US" sz="3000" dirty="0"/>
              <a:t>evel </a:t>
            </a:r>
            <a:r>
              <a:rPr lang="en-US" altLang="en-US" sz="3000" b="1" dirty="0"/>
              <a:t>o</a:t>
            </a:r>
            <a:r>
              <a:rPr lang="en-US" altLang="en-US" sz="3000" dirty="0"/>
              <a:t>f </a:t>
            </a:r>
            <a:r>
              <a:rPr lang="en-US" altLang="en-US" sz="3000" b="1" dirty="0"/>
              <a:t>A</a:t>
            </a:r>
            <a:r>
              <a:rPr lang="en-US" altLang="en-US" sz="3000" dirty="0"/>
              <a:t>ssessment (</a:t>
            </a:r>
            <a:r>
              <a:rPr lang="en-US" altLang="en-US" sz="3000" b="1" dirty="0"/>
              <a:t>LOA</a:t>
            </a:r>
            <a:r>
              <a:rPr lang="en-US" altLang="en-US" sz="3000" dirty="0"/>
              <a:t>)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54281-9F9E-43FF-8BE8-D73D99E0C785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8" descr="MCj02507070000[1]">
            <a:extLst>
              <a:ext uri="{FF2B5EF4-FFF2-40B4-BE49-F238E27FC236}">
                <a16:creationId xmlns:a16="http://schemas.microsoft.com/office/drawing/2014/main" id="{E9146D69-6CB5-4044-85B6-3E85F8DD0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3971" y="952500"/>
            <a:ext cx="1439857" cy="11430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58481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"/>
            <a:ext cx="8229600" cy="885009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 of Assessment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0" y="1028700"/>
            <a:ext cx="7302500" cy="4191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  <a:buSzTx/>
            </a:pPr>
            <a:r>
              <a:rPr lang="en-US" b="1" dirty="0">
                <a:latin typeface="Arial" charset="0"/>
              </a:rPr>
              <a:t>All real property in each assessing unit shall be assessed at a </a:t>
            </a:r>
            <a:r>
              <a:rPr lang="en-US" b="1" u="sng" dirty="0">
                <a:solidFill>
                  <a:schemeClr val="hlink"/>
                </a:solidFill>
                <a:latin typeface="Arial" charset="0"/>
              </a:rPr>
              <a:t>uniform</a:t>
            </a:r>
            <a:r>
              <a:rPr lang="en-US" b="1" dirty="0">
                <a:latin typeface="Arial" charset="0"/>
              </a:rPr>
              <a:t> percentage of </a:t>
            </a:r>
            <a:r>
              <a:rPr lang="en-US" b="1" dirty="0">
                <a:solidFill>
                  <a:schemeClr val="hlink"/>
                </a:solidFill>
                <a:latin typeface="Arial" charset="0"/>
              </a:rPr>
              <a:t>value</a:t>
            </a:r>
          </a:p>
          <a:p>
            <a:pPr algn="ctr">
              <a:buClr>
                <a:schemeClr val="accent2"/>
              </a:buClr>
              <a:buSzTx/>
              <a:buNone/>
            </a:pPr>
            <a:endParaRPr lang="en-US" sz="1167" b="1" dirty="0">
              <a:latin typeface="Arial" charset="0"/>
            </a:endParaRPr>
          </a:p>
          <a:p>
            <a:pPr lvl="1">
              <a:buSzTx/>
              <a:buFont typeface="Wingdings" pitchFamily="2" charset="2"/>
              <a:buChar char="§"/>
            </a:pPr>
            <a:r>
              <a:rPr lang="en-US" sz="2200" b="1" dirty="0">
                <a:solidFill>
                  <a:schemeClr val="hlink"/>
                </a:solidFill>
                <a:latin typeface="Arial" charset="0"/>
              </a:rPr>
              <a:t>Value</a:t>
            </a:r>
            <a:r>
              <a:rPr lang="en-US" sz="2200" b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200" b="1" dirty="0">
                <a:latin typeface="Arial" charset="0"/>
              </a:rPr>
              <a:t>is defined as </a:t>
            </a:r>
            <a:r>
              <a:rPr lang="en-US" sz="2200" b="1" dirty="0">
                <a:solidFill>
                  <a:schemeClr val="hlink"/>
                </a:solidFill>
                <a:latin typeface="Arial" charset="0"/>
              </a:rPr>
              <a:t>"market value"</a:t>
            </a:r>
            <a:r>
              <a:rPr lang="en-US" sz="2200" b="1" dirty="0">
                <a:latin typeface="Arial" charset="0"/>
              </a:rPr>
              <a:t> - the most probable sale price, in a competitive and open market, freely arrived at by normal negotiations without undue pressure on either the buyer or the seller</a:t>
            </a:r>
          </a:p>
          <a:p>
            <a:pPr lvl="1">
              <a:buSzTx/>
              <a:buFont typeface="Wingdings" pitchFamily="2" charset="2"/>
              <a:buChar char="§"/>
            </a:pPr>
            <a:r>
              <a:rPr lang="en-US" sz="2200" b="1" dirty="0">
                <a:latin typeface="Arial" charset="0"/>
              </a:rPr>
              <a:t>Tax bills must display the municipality's uniform percentage and the parcel's market value</a:t>
            </a:r>
          </a:p>
          <a:p>
            <a:pPr marL="380985" lvl="1" indent="0">
              <a:buSzTx/>
              <a:buNone/>
            </a:pPr>
            <a:endParaRPr lang="en-US" dirty="0"/>
          </a:p>
          <a:p>
            <a:pPr marL="380985" lvl="1" indent="0" algn="ctr">
              <a:buSzTx/>
              <a:buNone/>
            </a:pPr>
            <a:r>
              <a:rPr lang="en-US" sz="3667" b="1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Equity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C7A809-9891-4E85-89A3-0EAF6C0934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2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"/>
            <a:ext cx="7793038" cy="533400"/>
          </a:xfrm>
          <a:solidFill>
            <a:srgbClr val="7030A0"/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/>
              <a:t>Assessment Equity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876300"/>
            <a:ext cx="86868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b="1" dirty="0">
                <a:solidFill>
                  <a:schemeClr val="hlink"/>
                </a:solidFill>
              </a:rPr>
              <a:t>Equity with respect to assessments and real property taxes means:</a:t>
            </a:r>
          </a:p>
          <a:p>
            <a:pPr marL="971550" lvl="1" indent="-514350" eaLnBrk="1" hangingPunct="1"/>
            <a:r>
              <a:rPr lang="en-US" altLang="en-US" sz="2800" dirty="0"/>
              <a:t>Properties are assessed at a </a:t>
            </a:r>
            <a:r>
              <a:rPr lang="en-US" altLang="en-US" sz="2800" b="1" dirty="0"/>
              <a:t>uniform percentage</a:t>
            </a:r>
            <a:r>
              <a:rPr lang="en-US" altLang="en-US" sz="2800" dirty="0"/>
              <a:t> of value</a:t>
            </a:r>
          </a:p>
          <a:p>
            <a:pPr marL="457200" lvl="1" indent="0" eaLnBrk="1" hangingPunct="1">
              <a:buNone/>
            </a:pPr>
            <a:endParaRPr lang="en-US" altLang="en-US" sz="1000" dirty="0"/>
          </a:p>
          <a:p>
            <a:pPr marL="971550" lvl="1" indent="-514350" eaLnBrk="1" hangingPunct="1"/>
            <a:r>
              <a:rPr lang="en-US" altLang="en-US" sz="2800" dirty="0"/>
              <a:t>Properties with similar values pay similar taxes</a:t>
            </a:r>
          </a:p>
          <a:p>
            <a:pPr marL="457200" lvl="1" indent="0" eaLnBrk="1" hangingPunct="1">
              <a:buNone/>
            </a:pPr>
            <a:endParaRPr lang="en-US" altLang="en-US" sz="1000" dirty="0"/>
          </a:p>
          <a:p>
            <a:pPr marL="971550" lvl="1" indent="-514350" eaLnBrk="1" hangingPunct="1"/>
            <a:r>
              <a:rPr lang="en-US" altLang="en-US" sz="2800" dirty="0"/>
              <a:t>Taxpayers pay their fair share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08BA2-CF14-4675-8BC4-361543302E7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0890F-C931-42D9-88EC-8FD0556CD2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98475" y="0"/>
            <a:ext cx="8229600" cy="58477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Assessment Equity</a:t>
            </a:r>
            <a:endParaRPr lang="en-US" altLang="en-US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172" name="Picture 4" descr="F:\TEMP\sunshin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715" y="3291417"/>
            <a:ext cx="1112838" cy="92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33400" y="2148417"/>
            <a:ext cx="8229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1038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681038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681038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681038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681038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6810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6810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6810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68103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Abadi MT Condensed" pitchFamily="34" charset="0"/>
              </a:rPr>
              <a:t>	</a:t>
            </a:r>
            <a:r>
              <a:rPr lang="en-US" altLang="en-US" sz="2400" b="1" u="sng" dirty="0">
                <a:latin typeface="Abadi MT Condensed" pitchFamily="34" charset="0"/>
              </a:rPr>
              <a:t>PROPERTY A	</a:t>
            </a:r>
            <a:r>
              <a:rPr lang="en-US" altLang="en-US" sz="2400" b="1" dirty="0">
                <a:latin typeface="Abadi MT Condensed" pitchFamily="34" charset="0"/>
              </a:rPr>
              <a:t>				</a:t>
            </a:r>
            <a:r>
              <a:rPr lang="en-US" altLang="en-US" sz="2400" b="1" u="sng" dirty="0">
                <a:latin typeface="Abadi MT Condensed" pitchFamily="34" charset="0"/>
              </a:rPr>
              <a:t>PROPERTY 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badi MT Condensed" pitchFamily="34" charset="0"/>
              </a:rPr>
              <a:t>Market Value 	$100,000</a:t>
            </a:r>
            <a:r>
              <a:rPr lang="en-US" altLang="en-US" sz="2400" dirty="0">
                <a:latin typeface="Abadi MT Condensed" pitchFamily="34" charset="0"/>
              </a:rPr>
              <a:t>			</a:t>
            </a:r>
            <a:r>
              <a:rPr lang="en-US" altLang="en-US" sz="2000" dirty="0">
                <a:latin typeface="Abadi MT Condensed" pitchFamily="34" charset="0"/>
              </a:rPr>
              <a:t>Market Value	$150,000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Abadi MT Condensed" pitchFamily="34" charset="0"/>
              </a:rPr>
              <a:t>Assessed Value    $62,000		         		Assessed Value     $93,000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2131" y="882613"/>
            <a:ext cx="8153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Abadi MT Condensed" pitchFamily="34" charset="0"/>
              </a:rPr>
              <a:t>Hartland Level of Assessment (LOA) is 62% of Market Value</a:t>
            </a:r>
          </a:p>
        </p:txBody>
      </p:sp>
      <p:pic>
        <p:nvPicPr>
          <p:cNvPr id="7175" name="Picture 8" descr="F:\TEMP\handshak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531" y="4305300"/>
            <a:ext cx="990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7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334585"/>
              </p:ext>
            </p:extLst>
          </p:nvPr>
        </p:nvGraphicFramePr>
        <p:xfrm>
          <a:off x="5602940" y="3751792"/>
          <a:ext cx="2971800" cy="1210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4" imgW="2248360" imgH="1833819" progId="FLW3Drawing">
                  <p:embed/>
                </p:oleObj>
              </mc:Choice>
              <mc:Fallback>
                <p:oleObj name="Drawing" r:id="rId4" imgW="2248360" imgH="1833819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940" y="3751792"/>
                        <a:ext cx="2971800" cy="1210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433982"/>
              </p:ext>
            </p:extLst>
          </p:nvPr>
        </p:nvGraphicFramePr>
        <p:xfrm>
          <a:off x="533400" y="3735917"/>
          <a:ext cx="22860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6" imgW="2248360" imgH="1833819" progId="FLW3Drawing">
                  <p:embed/>
                </p:oleObj>
              </mc:Choice>
              <mc:Fallback>
                <p:oleObj name="Drawing" r:id="rId6" imgW="2248360" imgH="1833819" progId="FLW3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735917"/>
                        <a:ext cx="22860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739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279" y="63500"/>
            <a:ext cx="7429500" cy="952500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How Is Market Value Determined?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143000"/>
            <a:ext cx="68580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b="1" dirty="0"/>
              <a:t>The Assessor does NOT set market value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b="1" dirty="0"/>
          </a:p>
          <a:p>
            <a:pPr>
              <a:lnSpc>
                <a:spcPct val="90000"/>
              </a:lnSpc>
            </a:pPr>
            <a:r>
              <a:rPr lang="en-US" sz="3000" b="1" dirty="0"/>
              <a:t>Market Value is determined by analyzing valid real estate sales</a:t>
            </a:r>
            <a:r>
              <a:rPr lang="en-US" sz="3000" dirty="0"/>
              <a:t> 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b="1" dirty="0"/>
              <a:t>Trends and values observed from the sales are applied to unsold properties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E2635E-E98B-4455-8639-04336F521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3A22-55EB-4C03-94E7-1B9314DBFF8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Drives Market Value?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76300"/>
            <a:ext cx="7772400" cy="42545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Location, Location, Location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Some locations are less/more desirable than others.  For example: lake front, school district, junk yard, view, etc.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Style, size, age, condition of homes affect value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Economic influences: interest rates, employment opportunities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D0B12A-8E8E-4986-833D-A45DC0632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3A22-55EB-4C03-94E7-1B9314DBFF8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73801"/>
      </p:ext>
    </p:extLst>
  </p:cSld>
  <p:clrMapOvr>
    <a:masterClrMapping/>
  </p:clrMapOvr>
  <p:transition spd="med"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bg1"/>
            </a:gs>
            <a:gs pos="57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 Value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76300"/>
            <a:ext cx="8610600" cy="3810000"/>
          </a:xfrm>
        </p:spPr>
        <p:txBody>
          <a:bodyPr>
            <a:noAutofit/>
          </a:bodyPr>
          <a:lstStyle/>
          <a:p>
            <a:r>
              <a:rPr lang="en-US" sz="2400" dirty="0"/>
              <a:t>The real estate market has seen significant changes, not only in the number of sales, but the price of real estate.</a:t>
            </a:r>
          </a:p>
          <a:p>
            <a:pPr>
              <a:buNone/>
            </a:pPr>
            <a:endParaRPr lang="en-US" sz="1000" dirty="0"/>
          </a:p>
          <a:p>
            <a:r>
              <a:rPr lang="en-US" sz="2400" dirty="0"/>
              <a:t>One thing is certain, different types of properties in different locations will change in value at a </a:t>
            </a:r>
            <a:r>
              <a:rPr lang="en-US" sz="2400" b="1" dirty="0"/>
              <a:t>different</a:t>
            </a:r>
            <a:r>
              <a:rPr lang="en-US" sz="2400" dirty="0"/>
              <a:t> pace!</a:t>
            </a:r>
          </a:p>
          <a:p>
            <a:pPr>
              <a:buNone/>
            </a:pPr>
            <a:endParaRPr lang="en-US" sz="1000" dirty="0"/>
          </a:p>
          <a:p>
            <a:r>
              <a:rPr lang="en-US" sz="2400" dirty="0"/>
              <a:t>After a period of time without systematic analysis of property values and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reassessment</a:t>
            </a:r>
            <a:r>
              <a:rPr lang="en-US" sz="2400" dirty="0"/>
              <a:t>, there is no longer equity.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400" dirty="0"/>
              <a:t>Hartland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/>
              <a:t>last reassessment -- 2014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30318C-6DE1-47B4-BF9E-B804E9FE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3A22-55EB-4C03-94E7-1B9314DBFF8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932609"/>
      </p:ext>
    </p:extLst>
  </p:cSld>
  <p:clrMapOvr>
    <a:masterClrMapping/>
  </p:clrMapOvr>
  <p:transition spd="med">
    <p:cover dir="rd"/>
  </p:transition>
</p:sld>
</file>

<file path=ppt/theme/theme1.xml><?xml version="1.0" encoding="utf-8"?>
<a:theme xmlns:a="http://schemas.openxmlformats.org/drawingml/2006/main" name="Office Theme">
  <a:themeElements>
    <a:clrScheme name="DTF Palette">
      <a:dk1>
        <a:sysClr val="windowText" lastClr="000000"/>
      </a:dk1>
      <a:lt1>
        <a:sysClr val="window" lastClr="FFFFFF"/>
      </a:lt1>
      <a:dk2>
        <a:srgbClr val="007681"/>
      </a:dk2>
      <a:lt2>
        <a:srgbClr val="FFD100"/>
      </a:lt2>
      <a:accent1>
        <a:srgbClr val="007681"/>
      </a:accent1>
      <a:accent2>
        <a:srgbClr val="FFD100"/>
      </a:accent2>
      <a:accent3>
        <a:srgbClr val="939598"/>
      </a:accent3>
      <a:accent4>
        <a:srgbClr val="696A6C"/>
      </a:accent4>
      <a:accent5>
        <a:srgbClr val="B7CECF"/>
      </a:accent5>
      <a:accent6>
        <a:srgbClr val="7FA9AE"/>
      </a:accent6>
      <a:hlink>
        <a:srgbClr val="26509F"/>
      </a:hlink>
      <a:folHlink>
        <a:srgbClr val="F7A8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F0BD36D91A574683A3511C0EA5A1D1" ma:contentTypeVersion="1" ma:contentTypeDescription="Create a new document." ma:contentTypeScope="" ma:versionID="416bdac8c067208875ddca87f479a7c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1D28C7-CCC9-4E40-B94D-A71E4749D2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9C3669-E222-46E5-B0BF-C878F3A319DA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E0621AE-7FA6-45B8-AD43-516CBB09B3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8408</TotalTime>
  <Words>861</Words>
  <Application>Microsoft Office PowerPoint</Application>
  <PresentationFormat>On-screen Show (16:10)</PresentationFormat>
  <Paragraphs>132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Abadi MT Condensed</vt:lpstr>
      <vt:lpstr>Arial</vt:lpstr>
      <vt:lpstr>Calibri</vt:lpstr>
      <vt:lpstr>Verdana</vt:lpstr>
      <vt:lpstr>Wingdings</vt:lpstr>
      <vt:lpstr>Office Theme</vt:lpstr>
      <vt:lpstr>Drawing</vt:lpstr>
      <vt:lpstr>  The Property Tax  </vt:lpstr>
      <vt:lpstr>The Property Tax</vt:lpstr>
      <vt:lpstr>Standard of Assessment</vt:lpstr>
      <vt:lpstr>Standard of Assessment </vt:lpstr>
      <vt:lpstr>Assessment Equity</vt:lpstr>
      <vt:lpstr>PowerPoint Presentation</vt:lpstr>
      <vt:lpstr>How Is Market Value Determined?</vt:lpstr>
      <vt:lpstr>What Drives Market Value?</vt:lpstr>
      <vt:lpstr>Market Value</vt:lpstr>
      <vt:lpstr>Reassessment</vt:lpstr>
      <vt:lpstr>Reassessment – What it Does </vt:lpstr>
      <vt:lpstr>Reassessment – What it Does </vt:lpstr>
      <vt:lpstr>PowerPoint Presentation</vt:lpstr>
      <vt:lpstr>Reassessment </vt:lpstr>
      <vt:lpstr>Steps in a Reassessment</vt:lpstr>
      <vt:lpstr>Regular reassessment  is the only way to ensure that   all taxpayers  pay only their fair share</vt:lpstr>
    </vt:vector>
  </TitlesOfParts>
  <Company>NYSDTF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Bichteman, William</dc:creator>
  <cp:lastModifiedBy>Supervisor Desk2</cp:lastModifiedBy>
  <cp:revision>212</cp:revision>
  <cp:lastPrinted>2024-03-12T16:40:18Z</cp:lastPrinted>
  <dcterms:created xsi:type="dcterms:W3CDTF">2014-12-22T16:43:06Z</dcterms:created>
  <dcterms:modified xsi:type="dcterms:W3CDTF">2024-03-12T16:43:00Z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0x01010062F0BD36D91A574683A3511C0EA5A1D1</vt:lpwstr>
  </property>
</Properties>
</file>